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58" r:id="rId7"/>
    <p:sldId id="273" r:id="rId8"/>
    <p:sldId id="275" r:id="rId9"/>
    <p:sldId id="276" r:id="rId10"/>
    <p:sldId id="27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73F8E-EE02-4479-9370-D5041F6485FE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61BA-735C-4131-864D-3C9960FE31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6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61BA-735C-4131-864D-3C9960FE31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9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От несчастной любви добровольно ушли из жизни четыре юноши и одна девушка Говорят Теле- и Радиокомпании Смоленс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0" y="64807"/>
            <a:ext cx="9108504" cy="1292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Родительское собрание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"Причины подросткового суицида.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Роль семьи  в оказании помощи подростку в </a:t>
            </a:r>
            <a:endParaRPr lang="ru-RU" sz="28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кризисных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ситуациях."</a:t>
            </a:r>
          </a:p>
          <a:p>
            <a:pPr lvl="0" algn="ctr"/>
            <a:endParaRPr lang="ru-RU" sz="2800" b="1" i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800" b="1" i="1" dirty="0" smtClean="0"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lvl="0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«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Подростковый суицид»</a:t>
            </a:r>
          </a:p>
          <a:p>
            <a:pPr lvl="0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- это наболевшая тема нашего общества.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/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3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342" y="10484"/>
            <a:ext cx="9144000" cy="5869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     </a:t>
            </a:r>
            <a:r>
              <a:rPr lang="ru-RU" sz="1400" b="1" dirty="0" smtClean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Существует </a:t>
            </a:r>
            <a:r>
              <a:rPr lang="ru-RU" sz="1400" b="1" dirty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несколько советов для родителей по профилактике подростковых суицидов</a:t>
            </a:r>
            <a:r>
              <a:rPr lang="ru-RU" sz="1400" dirty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.</a:t>
            </a:r>
            <a:endParaRPr lang="ru-RU" sz="1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1. Открыто обсуждайте семейные и внутренние проблемы детей.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2. Помогайте своим детям строить реальные цели в жизни и стремиться к ним.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3. Обязательно содействуйте в преодолении препятствий.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4. Любые стоящие положительные начинания молодых людей одобряйте словом и делом.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5. Ни при каких обстоятельствах не применяйте физические наказания.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6. Больше любите своих подрастающих детей, будьте внимательными и, что особенно важно, деликатными с ними.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От заботливого, любящего человека, находящегося рядом в трудную минуту, зависит многое. Он может спасти потенциальному суициденту жизнь.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Самое главное, надо научиться принимать своих детей такими, какие они есть. </a:t>
            </a:r>
            <a:endParaRPr lang="ru-RU" sz="1600" b="1" dirty="0" smtClean="0">
              <a:solidFill>
                <a:srgbClr val="464451"/>
              </a:solidFill>
              <a:latin typeface="Tahoma"/>
              <a:ea typeface="Times New Roman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endParaRPr lang="ru-RU" sz="1600" b="1" dirty="0">
              <a:solidFill>
                <a:srgbClr val="464451"/>
              </a:solidFill>
              <a:latin typeface="Tahoma"/>
              <a:ea typeface="Times New Roman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Поэтому  </a:t>
            </a: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совет родителям прост и доступен: "Любите своих детей, будьте искренне и честны в своём отношении к своим детям и к самим себе". </a:t>
            </a:r>
            <a:endParaRPr lang="ru-RU" sz="16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0513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80" y="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1600" b="1" dirty="0">
                <a:solidFill>
                  <a:srgbClr val="FF0000"/>
                </a:solidFill>
              </a:rPr>
              <a:t>Заключительная часть </a:t>
            </a:r>
            <a:r>
              <a:rPr lang="ru-RU" sz="1600" dirty="0">
                <a:solidFill>
                  <a:srgbClr val="FF0000"/>
                </a:solidFill>
              </a:rPr>
              <a:t>Анкета "Взаимоотношения с ребёнком"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b="1" dirty="0"/>
              <a:t>Давайте ответим с вами на некоторые вопросы, которые помогут увидеть и отразить картину взаимоотношений с вашим ребёнком. </a:t>
            </a:r>
            <a:br>
              <a:rPr lang="ru-RU" b="1" dirty="0"/>
            </a:br>
            <a:r>
              <a:rPr lang="ru-RU" b="1" dirty="0" smtClean="0"/>
              <a:t>1.Рождение </a:t>
            </a:r>
            <a:r>
              <a:rPr lang="ru-RU" b="1" dirty="0"/>
              <a:t>вашего ребёнка было желанным?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каждый день его целуете, говорите ласковые слова или шутите с ним?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с ним каждый вечер разговариваете по душам и обсуждаете прожитый им день?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Раз в неделю проводите с ним досуг (кино, концерт, театр, посещение родственников, поход на лыжах и т.д.)?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обсуждаете с ним создавшиеся семейные проблемы, ситуации, планы?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обсуждаете с ним его имидж, моду, манеру одеваться?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его друзей (чем они занимаются, где живут)?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в курсе о его время провождении, хобби, занятиях?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в курсе его влюблённости, симпатиях?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о его недругах, недоброжелателях, врагах?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знаете, какой его любимый предмет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кто у него любимый учитель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знаете, какой у него самый нелюбимый учитель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первым идёте на примирение, разговор?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не оскорбляете и не унижаете своего ребёнка? </a:t>
            </a:r>
          </a:p>
          <a:p>
            <a:r>
              <a:rPr lang="ru-RU" b="1" dirty="0"/>
              <a:t>Если на все вопросы вы ответили "ДА", значит, вы находитесь на верном родительском пути, держите ситуацию под контролем и сможете в трудную минуту прийти на помощь своему ребёнку. А если у вас большинство "НЕТ", то необходимо немедленно измениться, повернуться лицом к своему ребёнку, услышать его, пока не случилась беда! </a:t>
            </a:r>
          </a:p>
        </p:txBody>
      </p:sp>
    </p:spTree>
    <p:extLst>
      <p:ext uri="{BB962C8B-B14F-4D97-AF65-F5344CB8AC3E}">
        <p14:creationId xmlns:p14="http://schemas.microsoft.com/office/powerpoint/2010/main" val="309267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58" y="332656"/>
            <a:ext cx="91085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latin typeface="Times New Roman"/>
                <a:ea typeface="Times New Roman"/>
                <a:cs typeface="Times New Roman"/>
              </a:rPr>
              <a:t>Слайд 1     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Здравствуйте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Уважаемые родители! Я хочу обсудить с вами очень сложный и очень серьезный вопрос.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Подростковый суицид.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Вопрос, о котором многие боятся даже задумываться и отгоняют мысли об этом, настолько страшным и невообразимым это кажется для многих. И такое отношение к нему вполне нормально, потому, что смерь сама по себе – это страшно и невообразимо. Человек не хочет умирать, В его сути биологической заложено изначально -   выжить и избежать ситуаций ведущих к смерти. А вот если человек смирился с мыслью о смерти, вынашивает ее и готов к этому, а тем более ребенок -  вот это уже настораживает.</a:t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«Подростковый суицид» - это наболевшая тема нашего </a:t>
            </a:r>
            <a:r>
              <a:rPr lang="ru-RU" b="1" u="sng" dirty="0" smtClean="0">
                <a:latin typeface="Times New Roman"/>
                <a:ea typeface="Times New Roman"/>
                <a:cs typeface="Times New Roman"/>
              </a:rPr>
              <a:t>общества.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Слайд 2   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 слайде.</a:t>
            </a:r>
            <a:endParaRPr lang="ru-RU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58" y="3789040"/>
            <a:ext cx="91005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>
                <a:solidFill>
                  <a:prstClr val="black"/>
                </a:solidFill>
              </a:rPr>
              <a:t>Слайд 3</a:t>
            </a:r>
            <a:r>
              <a:rPr lang="ru-RU" dirty="0">
                <a:solidFill>
                  <a:prstClr val="black"/>
                </a:solidFill>
              </a:rPr>
              <a:t>    </a:t>
            </a:r>
            <a:r>
              <a:rPr lang="ru-RU" b="1" dirty="0">
                <a:solidFill>
                  <a:prstClr val="black"/>
                </a:solidFill>
              </a:rPr>
              <a:t>С точки зрения социологии, самоубийство - одна из моделей так называемого </a:t>
            </a:r>
            <a:r>
              <a:rPr lang="ru-RU" b="1" u="sng" dirty="0" err="1">
                <a:solidFill>
                  <a:prstClr val="black"/>
                </a:solidFill>
              </a:rPr>
              <a:t>девиантного</a:t>
            </a:r>
            <a:r>
              <a:rPr lang="ru-RU" b="1" u="sng" dirty="0">
                <a:solidFill>
                  <a:prstClr val="black"/>
                </a:solidFill>
              </a:rPr>
              <a:t> </a:t>
            </a:r>
            <a:r>
              <a:rPr lang="ru-RU" b="1" u="sng" dirty="0" smtClean="0">
                <a:solidFill>
                  <a:prstClr val="black"/>
                </a:solidFill>
              </a:rPr>
              <a:t> поведения</a:t>
            </a:r>
            <a:r>
              <a:rPr lang="ru-RU" b="1" dirty="0">
                <a:solidFill>
                  <a:prstClr val="black"/>
                </a:solidFill>
              </a:rPr>
              <a:t>, область социальной патологии - наряду с наркоманией, проституцией, преступностью и алкоголизмом. Убивая себя, человек отказывается признавать, что он часть окружающего мира, и тем самым привлекает к своей персоне, пусть посмертно, пристальное внимание того самого социума, которым столь решительно пренебрег. </a:t>
            </a:r>
          </a:p>
        </p:txBody>
      </p:sp>
    </p:spTree>
    <p:extLst>
      <p:ext uri="{BB962C8B-B14F-4D97-AF65-F5344CB8AC3E}">
        <p14:creationId xmlns:p14="http://schemas.microsoft.com/office/powerpoint/2010/main" val="300321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465138"/>
            <a:ext cx="9144000" cy="5563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lvl="0"/>
            <a:r>
              <a:rPr lang="ru-RU" b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Слайд </a:t>
            </a:r>
            <a:r>
              <a:rPr lang="ru-RU" b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4  </a:t>
            </a:r>
            <a:r>
              <a:rPr lang="ru-RU" b="1" i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b="1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Хотя определить, какой тип людей "</a:t>
            </a:r>
            <a:r>
              <a:rPr lang="ru-RU" dirty="0" err="1">
                <a:solidFill>
                  <a:prstClr val="black"/>
                </a:solidFill>
              </a:rPr>
              <a:t>суицидо</a:t>
            </a:r>
            <a:r>
              <a:rPr lang="ru-RU" dirty="0">
                <a:solidFill>
                  <a:prstClr val="black"/>
                </a:solidFill>
              </a:rPr>
              <a:t> опасен", невозможно. Известно, что одни подростки подвергаются большему риску совершить самоубийство из-за специфических ситуаций, в которых они оказались, и специфических проблем, которые перед ними стоят.</a:t>
            </a:r>
          </a:p>
          <a:p>
            <a:pPr lvl="0" indent="449580">
              <a:lnSpc>
                <a:spcPct val="115000"/>
              </a:lnSpc>
            </a:pP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 данным отчета </a:t>
            </a:r>
            <a:r>
              <a:rPr lang="ru-RU" b="1" i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Детского фонда ООН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Россия относится к странам с наиболее высоким процентом самоубийств. Уровень самоубийств среди российских подростков и  в настоящее время является одним из самых высоких в мире. Самоубийство подростков в России занимает </a:t>
            </a:r>
            <a:r>
              <a:rPr lang="ru-RU" b="1" i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третье место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среди ведущих причин  смертельных случаев и четвертое место  среди основных причин  потенциальной потери жизни. 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</a:t>
            </a:r>
            <a:endParaRPr lang="ru-RU" b="1" i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  <a:p>
            <a:r>
              <a:rPr lang="ru-RU" u="sng" dirty="0" smtClean="0"/>
              <a:t>Слайд 5   </a:t>
            </a:r>
            <a:r>
              <a:rPr lang="ru-RU" dirty="0" smtClean="0"/>
              <a:t>на слайде</a:t>
            </a:r>
          </a:p>
          <a:p>
            <a:endParaRPr lang="ru-RU" dirty="0"/>
          </a:p>
          <a:p>
            <a:pPr lvl="0"/>
            <a:r>
              <a:rPr lang="ru-RU" u="sng" dirty="0">
                <a:solidFill>
                  <a:prstClr val="black"/>
                </a:solidFill>
              </a:rPr>
              <a:t>Слайд </a:t>
            </a:r>
            <a:r>
              <a:rPr lang="ru-RU" u="sng" dirty="0" smtClean="0">
                <a:solidFill>
                  <a:prstClr val="black"/>
                </a:solidFill>
              </a:rPr>
              <a:t>6   </a:t>
            </a:r>
            <a:r>
              <a:rPr lang="ru-RU" dirty="0">
                <a:solidFill>
                  <a:prstClr val="black"/>
                </a:solidFill>
              </a:rPr>
              <a:t>на </a:t>
            </a:r>
            <a:r>
              <a:rPr lang="ru-RU" dirty="0" smtClean="0">
                <a:solidFill>
                  <a:prstClr val="black"/>
                </a:solidFill>
              </a:rPr>
              <a:t>слайде 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Подростки ,вдруг начинают странно,  непривычно вести себя. Большинство </a:t>
            </a:r>
            <a:r>
              <a:rPr lang="ru-RU" dirty="0" err="1" smtClean="0">
                <a:solidFill>
                  <a:prstClr val="black"/>
                </a:solidFill>
              </a:rPr>
              <a:t>суицидентов</a:t>
            </a:r>
            <a:r>
              <a:rPr lang="ru-RU" dirty="0" smtClean="0">
                <a:solidFill>
                  <a:prstClr val="black"/>
                </a:solidFill>
              </a:rPr>
              <a:t>  выставляют перед собой «предупредительные знаки». Знаки эти – их крики о помощи…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0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ичины смерти rodnia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9" y="-20684"/>
            <a:ext cx="9144000" cy="6858000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3068960"/>
            <a:ext cx="3672408" cy="5543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СУИЦИДЫ</a:t>
            </a:r>
          </a:p>
          <a:p>
            <a:pPr algn="ctr"/>
            <a:r>
              <a:rPr lang="ru-RU" sz="2000" b="1" dirty="0">
                <a:solidFill>
                  <a:srgbClr val="FFFF00"/>
                </a:solidFill>
              </a:rPr>
              <a:t>д</a:t>
            </a:r>
            <a:r>
              <a:rPr lang="ru-RU" sz="2000" b="1" dirty="0" smtClean="0">
                <a:solidFill>
                  <a:srgbClr val="FFFF00"/>
                </a:solidFill>
              </a:rPr>
              <a:t>елятся на три группы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79387"/>
            <a:ext cx="2743491" cy="21654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Истинный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(когда человек действительно хочет себя убить)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4579387"/>
            <a:ext cx="3096344" cy="21654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Демонстративный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 самоубийство как способ привлечь внимание к своей личности)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4604539"/>
            <a:ext cx="2659055" cy="214027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Аффективный 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 с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преобладанием эмоционального момента)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767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СУИЦИД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(от англ. самоубийство) — следствие болезненного и мучительного духовного и психологического кризиса, сильного внутреннего конфликта, ведущих к сужению сознания, потере смысла страданий и всей жизн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и. </a:t>
            </a:r>
          </a:p>
        </p:txBody>
      </p:sp>
      <p:cxnSp>
        <p:nvCxnSpPr>
          <p:cNvPr id="12" name="Прямая со стрелкой 11"/>
          <p:cNvCxnSpPr>
            <a:stCxn id="2" idx="2"/>
          </p:cNvCxnSpPr>
          <p:nvPr/>
        </p:nvCxnSpPr>
        <p:spPr>
          <a:xfrm flipH="1">
            <a:off x="1551257" y="3623320"/>
            <a:ext cx="2984739" cy="956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</p:cNvCxnSpPr>
          <p:nvPr/>
        </p:nvCxnSpPr>
        <p:spPr>
          <a:xfrm>
            <a:off x="4535996" y="3623320"/>
            <a:ext cx="0" cy="95606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</p:cNvCxnSpPr>
          <p:nvPr/>
        </p:nvCxnSpPr>
        <p:spPr>
          <a:xfrm>
            <a:off x="4535996" y="3623320"/>
            <a:ext cx="3276364" cy="9812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4624"/>
            <a:ext cx="8136904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ctr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87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175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2D050"/>
                </a:solidFill>
              </a:rPr>
              <a:t>По мере углубления в изучение проблемы самоубийства, часто возникают определённые вопросы</a:t>
            </a:r>
            <a:r>
              <a:rPr lang="ru-RU" b="1" dirty="0" smtClean="0">
                <a:solidFill>
                  <a:srgbClr val="92D050"/>
                </a:solidFill>
              </a:rPr>
              <a:t>…</a:t>
            </a: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 </a:t>
            </a:r>
          </a:p>
          <a:p>
            <a:pPr algn="ctr"/>
            <a:endParaRPr lang="ru-RU" b="1" dirty="0" smtClean="0"/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Кто </a:t>
            </a:r>
            <a:r>
              <a:rPr lang="ru-RU" sz="2400" b="1" dirty="0">
                <a:solidFill>
                  <a:srgbClr val="FFFF00"/>
                </a:solidFill>
              </a:rPr>
              <a:t>же чаще всего совершает суициды?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Кто </a:t>
            </a:r>
            <a:r>
              <a:rPr lang="ru-RU" sz="2400" b="1" dirty="0">
                <a:solidFill>
                  <a:srgbClr val="FFFF00"/>
                </a:solidFill>
              </a:rPr>
              <a:t>входит в "группу риска"?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Кто </a:t>
            </a:r>
            <a:r>
              <a:rPr lang="ru-RU" sz="2400" b="1" dirty="0">
                <a:solidFill>
                  <a:srgbClr val="FFFF00"/>
                </a:solidFill>
              </a:rPr>
              <a:t>подвергается риску? </a:t>
            </a:r>
            <a:endParaRPr lang="ru-RU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Ново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4" descr="Суицид является одним из наиболее трагических видов обществе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92696"/>
            <a:ext cx="9144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79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7030A0"/>
                </a:solidFill>
                <a:ea typeface="Times New Roman"/>
              </a:rPr>
              <a:t>Начиная с 2003 года наша страна стала лидером  по числу самоубийств среди несовершеннолетних. Каждый день до 13  детей по стране  совершают самоубийство и попытки суицида</a:t>
            </a:r>
            <a:r>
              <a:rPr lang="ru-RU" sz="2000" dirty="0">
                <a:solidFill>
                  <a:srgbClr val="7030A0"/>
                </a:solidFill>
                <a:latin typeface="Times New Roman"/>
                <a:ea typeface="Times New Roman"/>
              </a:rPr>
              <a:t>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134839" y="1196752"/>
            <a:ext cx="900100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России частота суицидальных действий среди молодежи, в течение последних двух десятилетий удвоилась.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30% лиц в возрасте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</a:rPr>
              <a:t>14 – 24 лет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бывают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суицидальные       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мысли,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</a:rPr>
              <a:t>6% юношей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</a:rPr>
              <a:t>10% девушек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совершают суицидальные действия.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Некоторые специалисты пишут о том, что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10%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</a:rPr>
              <a:t>суицидальное поведение имеет цель    покончить собой, 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90% </a:t>
            </a:r>
            <a:r>
              <a:rPr lang="ru-RU" sz="2400" b="1" u="sng" dirty="0">
                <a:latin typeface="Times New Roman"/>
                <a:ea typeface="Times New Roman"/>
                <a:cs typeface="Times New Roman"/>
              </a:rPr>
              <a:t>суицидальное поведение подростка – это привлечение к себе внимания.</a:t>
            </a:r>
            <a:endParaRPr lang="ru-RU" sz="2400" b="1" u="sng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20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дростковый суицид предотвратить можно - мамаинф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7430"/>
            <a:ext cx="91805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Кто находится в зоне повышенного суицидального риска: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депрессивные подростки;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злоупотребляющие алкоголем и наркотиками;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которые либо совершали суицидальную попытку, либо были свидетелями того, как совершил суицид кто-то из членов семьи;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одаренные подростки;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 с плохой успеваемостью в школе;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беременные девочки;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жертвы насилия.</a:t>
            </a:r>
          </a:p>
        </p:txBody>
      </p:sp>
    </p:spTree>
    <p:extLst>
      <p:ext uri="{BB962C8B-B14F-4D97-AF65-F5344CB8AC3E}">
        <p14:creationId xmlns:p14="http://schemas.microsoft.com/office/powerpoint/2010/main" val="42426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амина рад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904" y="1158372"/>
            <a:ext cx="5440126" cy="498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</a:rPr>
              <a:t>Так почему же дети добровольно уходят из жизни?</a:t>
            </a:r>
            <a:endParaRPr lang="ru-RU" sz="24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758" y="461665"/>
            <a:ext cx="3673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Неблагополучная  семья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927540"/>
            <a:ext cx="121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Стресс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405691"/>
            <a:ext cx="3358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Школьные проблемы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077072"/>
            <a:ext cx="5197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С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остояние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алкогольного опьянения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13569" y="4841772"/>
            <a:ext cx="5111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Сайты глобальной сети Интернет.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58" y="2092676"/>
            <a:ext cx="3920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Конфликт в личной жизни</a:t>
            </a:r>
            <a:endParaRPr lang="ru-RU" sz="2400" b="1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6925" y="1389204"/>
            <a:ext cx="2072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Одиночество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240" y="2780928"/>
            <a:ext cx="3595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Неразделенные чувства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0240" y="5445224"/>
            <a:ext cx="4114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Нестандартная ориентация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6093296"/>
            <a:ext cx="5294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Генетическая предрасположенность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09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prah.com - Live Your Best Life - Oprah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501" y="-187034"/>
            <a:ext cx="9361667" cy="70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419088" y="-187034"/>
            <a:ext cx="4392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Предупреждающие знаки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02180" y="4105688"/>
            <a:ext cx="3851870" cy="264072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sz="24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"Я собираюсь покончить </a:t>
            </a:r>
            <a:r>
              <a:rPr lang="ru-RU" sz="2400" b="1" i="1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с </a:t>
            </a:r>
            <a:r>
              <a:rPr lang="ru-RU" sz="24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собой", "В следующий понедельник меня уже не будет в живых"… </a:t>
            </a:r>
            <a:endParaRPr lang="ru-RU" sz="2400" b="1" i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10565" y="3363574"/>
            <a:ext cx="4385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       Угроза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совершить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ahoma"/>
              <a:ea typeface="Times New Roman"/>
            </a:endParaRP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              суицид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221" y="879103"/>
            <a:ext cx="4817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Словесные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предупреждения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9" y="1340768"/>
            <a:ext cx="5414884" cy="50475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</a:t>
            </a: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"Я решил покончить с собой".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"Надоело. Сколько можно! Сыт по горло!"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"Лучше умереть!"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"Пожил и хватит!"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"Ненавижу всех и всё!"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"Ненавижу свою жизнь!"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"Единственный выход умереть!"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"Больше ты меня не увидишь!"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"Ты веришь в переселение душ? </a:t>
            </a:r>
            <a:r>
              <a:rPr lang="ru-RU" sz="2000" b="1" i="1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– «Когда-нибудь</a:t>
            </a: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, может, и я вернусь в этот мир!"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"Если мы больше не увидимся, спасибо за всё!" </a:t>
            </a:r>
            <a:endParaRPr lang="ru-RU" sz="2000" b="1" i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97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сихология/Непознанное &quot; Берись и дела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9036496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03" y="0"/>
            <a:ext cx="8913813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43808" y="1344426"/>
            <a:ext cx="6192688" cy="5325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Питание.</a:t>
            </a: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Сон.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Школа.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Внешний вид.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Активность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Стремление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к уединению.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Тяжелая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утрата.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Раздача ценных вещей.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Приведение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дел в порядок.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Агрессия, бунт и неповиновение.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Саморазрушающее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и рискованное поведение.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Потеря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самоуважения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.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3493" y="6093296"/>
            <a:ext cx="2987824" cy="5766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9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173249"/>
            <a:ext cx="9036496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ВЫВОД: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Суицидальными подростками чаще всего становятся либо подростки из неблагополучных семей, либо наркоманы или алкоголики, либо подростки, столкнувшиеся с проблемой, которая, по их мнению, неразрешима или считают, что их не поймут, пристыдят.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2.    Судя по формам суицида можно понять, что суициды совершаются либо в состоянии аффекта, либо с целью привлечения внимания, либо человеку действительно не хочется жить.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Причины же суицида различны, их довольно много и они зависят от того, что человек считает действительно ценностью, будь то любовь, семья, друзья, совокупность неприятностей и т.п.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3.     Подросток, начинающий задумываться о суициде,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сё - таки    надеется, что что-то изменится к лучшему, что хоть кто-нибудь увидит, как он нуждается в помощи, понимании и поддержке, как ему хочется поделиться своими переживаниями. Тогда он и начинает вести себя так, чтобы привлечь внимание к себе. А задача друзей и родителей увидеть это изменение в поведении. </a:t>
            </a:r>
          </a:p>
        </p:txBody>
      </p:sp>
    </p:spTree>
    <p:extLst>
      <p:ext uri="{BB962C8B-B14F-4D97-AF65-F5344CB8AC3E}">
        <p14:creationId xmlns:p14="http://schemas.microsoft.com/office/powerpoint/2010/main" val="291897473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1206</TotalTime>
  <Words>881</Words>
  <Application>Microsoft Office PowerPoint</Application>
  <PresentationFormat>Экран (4:3)</PresentationFormat>
  <Paragraphs>148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психолог</dc:creator>
  <cp:lastModifiedBy>Светлана</cp:lastModifiedBy>
  <cp:revision>64</cp:revision>
  <dcterms:created xsi:type="dcterms:W3CDTF">2015-03-19T05:27:08Z</dcterms:created>
  <dcterms:modified xsi:type="dcterms:W3CDTF">2019-04-11T19:14:29Z</dcterms:modified>
</cp:coreProperties>
</file>