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2D7D-20EB-40E2-8D98-20790EBBAEC4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9A44-F851-4316-922F-C09E98BAD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2D7D-20EB-40E2-8D98-20790EBBAEC4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9A44-F851-4316-922F-C09E98BAD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2D7D-20EB-40E2-8D98-20790EBBAEC4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9A44-F851-4316-922F-C09E98BAD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2D7D-20EB-40E2-8D98-20790EBBAEC4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9A44-F851-4316-922F-C09E98BAD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2D7D-20EB-40E2-8D98-20790EBBAEC4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9A44-F851-4316-922F-C09E98BAD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2D7D-20EB-40E2-8D98-20790EBBAEC4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9A44-F851-4316-922F-C09E98BAD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2D7D-20EB-40E2-8D98-20790EBBAEC4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9A44-F851-4316-922F-C09E98BAD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2D7D-20EB-40E2-8D98-20790EBBAEC4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9A44-F851-4316-922F-C09E98BAD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2D7D-20EB-40E2-8D98-20790EBBAEC4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9A44-F851-4316-922F-C09E98BAD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2D7D-20EB-40E2-8D98-20790EBBAEC4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9A44-F851-4316-922F-C09E98BAD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2D7D-20EB-40E2-8D98-20790EBBAEC4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9A44-F851-4316-922F-C09E98BAD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D2D7D-20EB-40E2-8D98-20790EBBAEC4}" type="datetimeFigureOut">
              <a:rPr lang="ru-RU" smtClean="0"/>
              <a:pPr/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09A44-F851-4316-922F-C09E98BAD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/>
              <a:t>Подготовка  к научно- практической  конференции </a:t>
            </a:r>
            <a:endParaRPr lang="ru-RU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3"/>
          <p:cNvSpPr txBox="1">
            <a:spLocks noChangeArrowheads="1"/>
          </p:cNvSpPr>
          <p:nvPr/>
        </p:nvSpPr>
        <p:spPr bwMode="auto">
          <a:xfrm>
            <a:off x="1835696" y="404664"/>
            <a:ext cx="55099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 </a:t>
            </a:r>
            <a:r>
              <a:rPr lang="ru-RU" sz="4800" b="1" dirty="0"/>
              <a:t>Ответы на вопросы</a:t>
            </a:r>
          </a:p>
        </p:txBody>
      </p:sp>
      <p:pic>
        <p:nvPicPr>
          <p:cNvPr id="8194" name="Picture 2" descr="http://galstonok.rusedu.net/gallery/3100/931461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556792"/>
            <a:ext cx="5229671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Оформление рукописи . Структура.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b="1" dirty="0" smtClean="0"/>
              <a:t>Ведение </a:t>
            </a:r>
            <a:r>
              <a:rPr lang="ru-RU" sz="2800" dirty="0" smtClean="0"/>
              <a:t>(актуальность, новизна, цель, задачи, </a:t>
            </a:r>
            <a:r>
              <a:rPr lang="ru-RU" sz="2800" dirty="0" err="1" smtClean="0"/>
              <a:t>объект+предмет</a:t>
            </a:r>
            <a:r>
              <a:rPr lang="ru-RU" sz="2800" dirty="0" smtClean="0"/>
              <a:t>, гипотеза)</a:t>
            </a:r>
          </a:p>
          <a:p>
            <a:pPr>
              <a:buNone/>
            </a:pPr>
            <a:r>
              <a:rPr lang="ru-RU" sz="2800" b="1" dirty="0" smtClean="0"/>
              <a:t>Глава </a:t>
            </a:r>
            <a:r>
              <a:rPr lang="en-US" sz="2800" b="1" dirty="0" smtClean="0"/>
              <a:t>I</a:t>
            </a:r>
            <a:r>
              <a:rPr lang="ru-RU" sz="2800" b="1" dirty="0" smtClean="0"/>
              <a:t>. </a:t>
            </a:r>
            <a:r>
              <a:rPr lang="ru-RU" sz="2800" dirty="0" smtClean="0"/>
              <a:t>Обзор литературных источников</a:t>
            </a:r>
          </a:p>
          <a:p>
            <a:pPr>
              <a:buNone/>
            </a:pPr>
            <a:r>
              <a:rPr lang="ru-RU" sz="2000" dirty="0" smtClean="0"/>
              <a:t>1.1</a:t>
            </a:r>
          </a:p>
          <a:p>
            <a:pPr>
              <a:buNone/>
            </a:pPr>
            <a:r>
              <a:rPr lang="ru-RU" sz="2000" dirty="0" smtClean="0"/>
              <a:t>1.2</a:t>
            </a:r>
            <a:r>
              <a:rPr lang="en-US" sz="2000" dirty="0" smtClean="0"/>
              <a:t> </a:t>
            </a:r>
            <a:endParaRPr lang="ru-RU" sz="2000" dirty="0" smtClean="0"/>
          </a:p>
          <a:p>
            <a:pPr>
              <a:buNone/>
            </a:pPr>
            <a:r>
              <a:rPr lang="ru-RU" sz="2800" b="1" dirty="0" smtClean="0"/>
              <a:t>Глава </a:t>
            </a:r>
            <a:r>
              <a:rPr lang="en-US" sz="2800" b="1" dirty="0" smtClean="0"/>
              <a:t>II</a:t>
            </a:r>
            <a:r>
              <a:rPr lang="ru-RU" sz="2800" b="1" dirty="0" smtClean="0"/>
              <a:t>. </a:t>
            </a:r>
            <a:r>
              <a:rPr lang="ru-RU" sz="2800" dirty="0" smtClean="0"/>
              <a:t>Объём и методы исследования (сроки, кто, где, фото с этапов исследования)</a:t>
            </a:r>
          </a:p>
          <a:p>
            <a:pPr>
              <a:buNone/>
            </a:pPr>
            <a:r>
              <a:rPr lang="ru-RU" sz="2800" b="1" dirty="0" smtClean="0"/>
              <a:t>Глава </a:t>
            </a:r>
            <a:r>
              <a:rPr lang="en-US" sz="2800" b="1" dirty="0" smtClean="0"/>
              <a:t>III</a:t>
            </a:r>
            <a:r>
              <a:rPr lang="ru-RU" sz="2800" b="1" dirty="0" smtClean="0"/>
              <a:t>. </a:t>
            </a:r>
            <a:r>
              <a:rPr lang="ru-RU" sz="2800" dirty="0" smtClean="0"/>
              <a:t>Основная часть/ Результаты исследования.</a:t>
            </a:r>
          </a:p>
          <a:p>
            <a:pPr>
              <a:buNone/>
            </a:pPr>
            <a:r>
              <a:rPr lang="ru-RU" sz="2000" dirty="0" smtClean="0"/>
              <a:t>3.1</a:t>
            </a:r>
          </a:p>
          <a:p>
            <a:pPr>
              <a:buNone/>
            </a:pPr>
            <a:r>
              <a:rPr lang="ru-RU" sz="2000" dirty="0" smtClean="0"/>
              <a:t>3.2</a:t>
            </a:r>
          </a:p>
          <a:p>
            <a:pPr>
              <a:buNone/>
            </a:pPr>
            <a:r>
              <a:rPr lang="ru-RU" sz="2000" dirty="0" smtClean="0"/>
              <a:t>3.3 </a:t>
            </a:r>
            <a:r>
              <a:rPr lang="ru-RU" sz="2800" dirty="0" smtClean="0"/>
              <a:t>по количеству методик</a:t>
            </a:r>
          </a:p>
          <a:p>
            <a:pPr>
              <a:buNone/>
            </a:pPr>
            <a:r>
              <a:rPr lang="ru-RU" sz="2800" b="1" dirty="0" smtClean="0"/>
              <a:t>Заключение</a:t>
            </a:r>
            <a:r>
              <a:rPr lang="ru-RU" sz="2800" dirty="0" smtClean="0"/>
              <a:t> (</a:t>
            </a:r>
            <a:r>
              <a:rPr lang="ru-RU" sz="2800" dirty="0" err="1" smtClean="0"/>
              <a:t>практич</a:t>
            </a:r>
            <a:r>
              <a:rPr lang="ru-RU" sz="2800" dirty="0" smtClean="0"/>
              <a:t>. и </a:t>
            </a:r>
            <a:r>
              <a:rPr lang="ru-RU" sz="2800" dirty="0" err="1" smtClean="0"/>
              <a:t>теоретич</a:t>
            </a:r>
            <a:r>
              <a:rPr lang="ru-RU" sz="2800" dirty="0" smtClean="0"/>
              <a:t>. значимость, планы, рекомендации)</a:t>
            </a:r>
          </a:p>
          <a:p>
            <a:pPr>
              <a:buNone/>
            </a:pPr>
            <a:r>
              <a:rPr lang="ru-RU" sz="2800" b="1" dirty="0" smtClean="0"/>
              <a:t>Выводы</a:t>
            </a:r>
            <a:r>
              <a:rPr lang="ru-RU" sz="2800" dirty="0" smtClean="0"/>
              <a:t> = задачи (2-3)</a:t>
            </a:r>
          </a:p>
          <a:p>
            <a:pPr>
              <a:buNone/>
            </a:pPr>
            <a:r>
              <a:rPr lang="ru-RU" sz="2800" b="1" dirty="0" smtClean="0"/>
              <a:t>Список литературы</a:t>
            </a:r>
          </a:p>
          <a:p>
            <a:pPr>
              <a:buNone/>
            </a:pPr>
            <a:r>
              <a:rPr lang="ru-RU" sz="2800" b="1" dirty="0" smtClean="0"/>
              <a:t>Приложения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Презентация. (</a:t>
            </a:r>
            <a:r>
              <a:rPr lang="en-US" sz="3600" dirty="0" smtClean="0"/>
              <a:t>max- 10)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692696"/>
            <a:ext cx="8579296" cy="543346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1                                            2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3                                            4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08720"/>
            <a:ext cx="3816424" cy="2880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Актуальность 2-3 </a:t>
            </a:r>
            <a:r>
              <a:rPr lang="ru-RU" dirty="0" err="1" smtClean="0">
                <a:solidFill>
                  <a:schemeClr val="tx1"/>
                </a:solidFill>
              </a:rPr>
              <a:t>предл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708920"/>
            <a:ext cx="151216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Фото с </a:t>
            </a:r>
            <a:r>
              <a:rPr lang="ru-RU" dirty="0" err="1" smtClean="0"/>
              <a:t>исслед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24744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Учреждение/я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1484784"/>
            <a:ext cx="28803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43808" y="2564904"/>
            <a:ext cx="14401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выполн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843808" y="306896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Рук/н.рук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16016" y="908720"/>
            <a:ext cx="3816424" cy="2880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64088" y="1052736"/>
            <a:ext cx="25922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716016" y="3861048"/>
            <a:ext cx="3888432" cy="27363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Объём + методы перечислить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8064" y="4077072"/>
            <a:ext cx="31683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методика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3861048"/>
            <a:ext cx="3816424" cy="27363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827584" y="4077072"/>
            <a:ext cx="29523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827584" y="4797152"/>
            <a:ext cx="295232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Предмет + объект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99592" y="5733256"/>
            <a:ext cx="28803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гипотеза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Презентация.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5 – </a:t>
            </a:r>
            <a:r>
              <a:rPr lang="en-US" dirty="0" smtClean="0"/>
              <a:t>n</a:t>
            </a:r>
            <a:r>
              <a:rPr lang="ru-RU" dirty="0" smtClean="0"/>
              <a:t>                                       9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10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052736"/>
            <a:ext cx="2880320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ТОЛЬКО таблицы, рисунки (графики, фото, диаграммы) нумерация, подписи на рисунках снизу, таблицы сверху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052736"/>
            <a:ext cx="18722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92080" y="1052736"/>
            <a:ext cx="3168352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 количеству задач/ можно для жюри дополнительно в печатном виде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68144" y="1268760"/>
            <a:ext cx="21602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59832" y="4077072"/>
            <a:ext cx="3744416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Box 1"/>
          <p:cNvSpPr txBox="1">
            <a:spLocks noChangeArrowheads="1"/>
          </p:cNvSpPr>
          <p:nvPr/>
        </p:nvSpPr>
        <p:spPr bwMode="auto">
          <a:xfrm>
            <a:off x="5292080" y="2881313"/>
            <a:ext cx="345663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400" b="1" dirty="0"/>
              <a:t>Успешной </a:t>
            </a:r>
            <a:endParaRPr lang="ru-RU" sz="4400" b="1" dirty="0" smtClean="0"/>
          </a:p>
          <a:p>
            <a:r>
              <a:rPr lang="ru-RU" sz="4400" b="1" dirty="0" smtClean="0"/>
              <a:t>защиты</a:t>
            </a:r>
            <a:r>
              <a:rPr lang="ru-RU" sz="4400" b="1" dirty="0"/>
              <a:t>!!!!!</a:t>
            </a:r>
          </a:p>
        </p:txBody>
      </p:sp>
      <p:pic>
        <p:nvPicPr>
          <p:cNvPr id="3076" name="Picture 4" descr="http://900igr.net/datai/pedagogika/Portfolio-uchenika/0015-005-Ucheni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4438650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Box 7"/>
          <p:cNvSpPr txBox="1">
            <a:spLocks noChangeArrowheads="1"/>
          </p:cNvSpPr>
          <p:nvPr/>
        </p:nvSpPr>
        <p:spPr bwMode="auto">
          <a:xfrm>
            <a:off x="468313" y="1412875"/>
            <a:ext cx="828675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 algn="ctr">
              <a:defRPr/>
            </a:pPr>
            <a:r>
              <a:rPr lang="ru-RU" sz="5400" b="1" dirty="0">
                <a:latin typeface="Comic Sans MS" pitchFamily="66" charset="0"/>
              </a:rPr>
              <a:t>Приветствие </a:t>
            </a:r>
          </a:p>
          <a:p>
            <a:pPr marL="514350" indent="-514350" algn="ctr">
              <a:defRPr/>
            </a:pPr>
            <a:r>
              <a:rPr lang="ru-RU" sz="3200" b="1" dirty="0">
                <a:latin typeface="Comic Sans MS" pitchFamily="66" charset="0"/>
              </a:rPr>
              <a:t>(встречают по </a:t>
            </a:r>
            <a:r>
              <a:rPr lang="ru-RU" sz="3200" b="1" dirty="0" err="1">
                <a:latin typeface="Comic Sans MS" pitchFamily="66" charset="0"/>
              </a:rPr>
              <a:t>одежке...и</a:t>
            </a:r>
            <a:r>
              <a:rPr lang="ru-RU" sz="3200" b="1" dirty="0">
                <a:latin typeface="Comic Sans MS" pitchFamily="66" charset="0"/>
              </a:rPr>
              <a:t> не только)</a:t>
            </a:r>
            <a:endParaRPr lang="ru-RU" sz="6000" b="1" dirty="0">
              <a:latin typeface="Comic Sans MS" pitchFamily="66" charset="0"/>
            </a:endParaRPr>
          </a:p>
        </p:txBody>
      </p:sp>
      <p:pic>
        <p:nvPicPr>
          <p:cNvPr id="13314" name="Picture 2" descr="http://tapisarevskaya.rusedu.net/gallery/1415/fa853715c7e5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068960"/>
            <a:ext cx="5409183" cy="31069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3"/>
          <p:cNvSpPr txBox="1">
            <a:spLocks noChangeArrowheads="1"/>
          </p:cNvSpPr>
          <p:nvPr/>
        </p:nvSpPr>
        <p:spPr bwMode="auto">
          <a:xfrm>
            <a:off x="285750" y="285750"/>
            <a:ext cx="8715375" cy="650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Char char="-"/>
              <a:defRPr/>
            </a:pPr>
            <a:r>
              <a:rPr lang="ru-RU" sz="3200" b="1" dirty="0">
                <a:latin typeface="Century Gothic" pitchFamily="34" charset="0"/>
              </a:rPr>
              <a:t>Добрый день, уважаемые участники и гости конференции...</a:t>
            </a:r>
          </a:p>
          <a:p>
            <a:pPr algn="ctr">
              <a:defRPr/>
            </a:pPr>
            <a:endParaRPr lang="ru-RU" sz="1050" b="1" dirty="0">
              <a:latin typeface="Century Gothic" pitchFamily="34" charset="0"/>
            </a:endParaRPr>
          </a:p>
          <a:p>
            <a:pPr algn="ctr">
              <a:buFontTx/>
              <a:buChar char="-"/>
              <a:defRPr/>
            </a:pPr>
            <a:r>
              <a:rPr lang="ru-RU" sz="3200" b="1" dirty="0">
                <a:latin typeface="Century Gothic" pitchFamily="34" charset="0"/>
              </a:rPr>
              <a:t> Здравствуйте, уважаемые члены жюри и участники конференции...</a:t>
            </a:r>
          </a:p>
          <a:p>
            <a:pPr algn="ctr">
              <a:defRPr/>
            </a:pPr>
            <a:endParaRPr lang="ru-RU" sz="1000" b="1" dirty="0">
              <a:latin typeface="Century Gothic" pitchFamily="34" charset="0"/>
            </a:endParaRPr>
          </a:p>
          <a:p>
            <a:pPr algn="ctr">
              <a:buFontTx/>
              <a:buChar char="-"/>
              <a:defRPr/>
            </a:pPr>
            <a:r>
              <a:rPr lang="ru-RU" sz="3200" b="1" dirty="0">
                <a:latin typeface="Century Gothic" pitchFamily="34" charset="0"/>
              </a:rPr>
              <a:t> Уважаемый председатель, члены жюри и участники конференции...</a:t>
            </a:r>
          </a:p>
          <a:p>
            <a:pPr algn="ctr">
              <a:buFontTx/>
              <a:buChar char="-"/>
              <a:defRPr/>
            </a:pPr>
            <a:endParaRPr lang="ru-RU" sz="2000" b="1" dirty="0">
              <a:latin typeface="Century Gothic" pitchFamily="34" charset="0"/>
            </a:endParaRPr>
          </a:p>
          <a:p>
            <a:pPr algn="ctr">
              <a:buFontTx/>
              <a:buChar char="-"/>
              <a:defRPr/>
            </a:pPr>
            <a:endParaRPr lang="ru-RU" sz="2000" b="1" dirty="0">
              <a:latin typeface="Century Gothic" pitchFamily="34" charset="0"/>
            </a:endParaRPr>
          </a:p>
          <a:p>
            <a:pPr algn="ctr">
              <a:defRPr/>
            </a:pPr>
            <a:r>
              <a:rPr lang="ru-RU" sz="3200" b="1" dirty="0">
                <a:latin typeface="Century Gothic" pitchFamily="34" charset="0"/>
              </a:rPr>
              <a:t>...разрешите представить вашему </a:t>
            </a:r>
            <a:r>
              <a:rPr lang="ru-RU" sz="3200" b="1" dirty="0" smtClean="0">
                <a:latin typeface="Century Gothic" pitchFamily="34" charset="0"/>
              </a:rPr>
              <a:t>вниманию……. </a:t>
            </a:r>
            <a:r>
              <a:rPr lang="ru-RU" sz="3200" b="1" dirty="0">
                <a:latin typeface="Century Gothic" pitchFamily="34" charset="0"/>
              </a:rPr>
              <a:t>на тему:</a:t>
            </a:r>
          </a:p>
          <a:p>
            <a:pPr algn="ctr">
              <a:defRPr/>
            </a:pPr>
            <a:r>
              <a:rPr lang="ru-RU" sz="2000" b="1" dirty="0">
                <a:latin typeface="Century Gothic" pitchFamily="34" charset="0"/>
              </a:rPr>
              <a:t>Работа выполнена на базе...</a:t>
            </a:r>
          </a:p>
          <a:p>
            <a:pPr algn="ctr">
              <a:defRPr/>
            </a:pPr>
            <a:r>
              <a:rPr lang="ru-RU" sz="2000" b="1" dirty="0">
                <a:latin typeface="Century Gothic" pitchFamily="34" charset="0"/>
              </a:rPr>
              <a:t>в условиях...</a:t>
            </a:r>
          </a:p>
          <a:p>
            <a:pPr algn="ctr">
              <a:defRPr/>
            </a:pPr>
            <a:r>
              <a:rPr lang="ru-RU" sz="2000" b="1" dirty="0">
                <a:latin typeface="Century Gothic" pitchFamily="34" charset="0"/>
              </a:rPr>
              <a:t>при поддержке</a:t>
            </a:r>
          </a:p>
          <a:p>
            <a:pPr algn="ctr">
              <a:defRPr/>
            </a:pPr>
            <a:r>
              <a:rPr lang="ru-RU" sz="2000" b="1" dirty="0">
                <a:latin typeface="Century Gothic" pitchFamily="34" charset="0"/>
              </a:rPr>
              <a:t>Руководитель: (Ф.И.О.)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FF00"/>
                </a:solidFill>
                <a:latin typeface="Century Gothic" pitchFamily="34" charset="0"/>
              </a:rPr>
              <a:t>Научный руководитель: (Ф.И.О.)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8175" y="404813"/>
            <a:ext cx="54292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000" b="1" dirty="0" smtClean="0">
                <a:latin typeface="+mn-lt"/>
              </a:rPr>
              <a:t> </a:t>
            </a:r>
            <a:r>
              <a:rPr lang="ru-RU" sz="6000" b="1" dirty="0">
                <a:latin typeface="+mn-lt"/>
              </a:rPr>
              <a:t>Регламент</a:t>
            </a:r>
          </a:p>
        </p:txBody>
      </p:sp>
      <p:pic>
        <p:nvPicPr>
          <p:cNvPr id="11268" name="Picture 4" descr="http://print-ex.ru/2198-11168-large/foto-na-chasah-chasy-smay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628800"/>
            <a:ext cx="5184576" cy="3937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825" y="620713"/>
            <a:ext cx="8713788" cy="52625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>
              <a:buFontTx/>
              <a:buAutoNum type="arabicPeriod"/>
              <a:defRPr/>
            </a:pPr>
            <a:r>
              <a:rPr lang="ru-RU" sz="2800" dirty="0">
                <a:latin typeface="Arial" pitchFamily="34" charset="0"/>
              </a:rPr>
              <a:t>Цените не только свое время, но и время жюри!</a:t>
            </a:r>
          </a:p>
          <a:p>
            <a:pPr>
              <a:defRPr/>
            </a:pPr>
            <a:endParaRPr lang="ru-RU" sz="2800" dirty="0">
              <a:latin typeface="Arial" pitchFamily="34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ru-RU" sz="2800" dirty="0">
                <a:latin typeface="Arial" pitchFamily="34" charset="0"/>
              </a:rPr>
              <a:t>Если заявлено время доклада 7-10 минут, лучше подготовить доклад на 7 минут!!! (сэкономленное время, позволит вам лучше ответить на вопросы)</a:t>
            </a:r>
          </a:p>
          <a:p>
            <a:pPr>
              <a:defRPr/>
            </a:pPr>
            <a:endParaRPr lang="ru-RU" sz="2800" dirty="0">
              <a:latin typeface="Arial" pitchFamily="34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ru-RU" sz="2800" dirty="0">
                <a:latin typeface="Arial" pitchFamily="34" charset="0"/>
              </a:rPr>
              <a:t>Чтобы уложиться по времени, прочитайте доклад 3-4 раза</a:t>
            </a:r>
          </a:p>
          <a:p>
            <a:pPr>
              <a:defRPr/>
            </a:pPr>
            <a:endParaRPr lang="ru-RU" sz="2800" dirty="0">
              <a:latin typeface="Arial" pitchFamily="34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ru-RU" sz="2800" dirty="0">
                <a:latin typeface="Arial" pitchFamily="34" charset="0"/>
              </a:rPr>
              <a:t>Во время чтения на забывайте о том, что ваши слова должны быть четкими и понятными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3"/>
          <p:cNvSpPr txBox="1">
            <a:spLocks noChangeArrowheads="1"/>
          </p:cNvSpPr>
          <p:nvPr/>
        </p:nvSpPr>
        <p:spPr bwMode="auto">
          <a:xfrm>
            <a:off x="971550" y="306388"/>
            <a:ext cx="7056438" cy="584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>
                <a:solidFill>
                  <a:srgbClr val="6699FF"/>
                </a:solidFill>
              </a:rPr>
              <a:t>Текст должен быть читабельным!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550" y="1196975"/>
            <a:ext cx="7056438" cy="5842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FF0000"/>
                </a:solidFill>
                <a:latin typeface="Arial" pitchFamily="34" charset="0"/>
              </a:rPr>
              <a:t>Избегайте ярких цветов!</a:t>
            </a:r>
          </a:p>
        </p:txBody>
      </p:sp>
      <p:sp>
        <p:nvSpPr>
          <p:cNvPr id="38916" name="TextBox 5"/>
          <p:cNvSpPr txBox="1">
            <a:spLocks noChangeArrowheads="1"/>
          </p:cNvSpPr>
          <p:nvPr/>
        </p:nvSpPr>
        <p:spPr bwMode="auto">
          <a:xfrm>
            <a:off x="971550" y="2060575"/>
            <a:ext cx="7056438" cy="1077913"/>
          </a:xfrm>
          <a:prstGeom prst="rect">
            <a:avLst/>
          </a:prstGeom>
          <a:solidFill>
            <a:srgbClr val="92D050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rgbClr val="FFFF00"/>
                </a:solidFill>
              </a:rPr>
              <a:t>Выберите два контрастирующих цвета, не раздражающие глаз!!!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388" y="3573463"/>
            <a:ext cx="8713787" cy="156966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ru-RU" sz="2400" dirty="0">
                <a:latin typeface="Arial" pitchFamily="34" charset="0"/>
              </a:rPr>
              <a:t>Перед выступлением лучше ознакомиться с аудиторией (с ее освещенностью и местом где будет находиться докладчик). Если такой возможности нет, то лучше использовать проверенные темы </a:t>
            </a:r>
            <a:r>
              <a:rPr lang="ru-RU" sz="2400" dirty="0" smtClean="0">
                <a:latin typeface="Arial" pitchFamily="34" charset="0"/>
              </a:rPr>
              <a:t>оформления.</a:t>
            </a:r>
            <a:endParaRPr lang="ru-RU" sz="24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3"/>
          <p:cNvSpPr txBox="1">
            <a:spLocks noChangeArrowheads="1"/>
          </p:cNvSpPr>
          <p:nvPr/>
        </p:nvSpPr>
        <p:spPr bwMode="auto">
          <a:xfrm>
            <a:off x="404813" y="1844675"/>
            <a:ext cx="8208962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/>
              <a:t>Белый текст на черном фоне</a:t>
            </a:r>
          </a:p>
        </p:txBody>
      </p:sp>
      <p:sp>
        <p:nvSpPr>
          <p:cNvPr id="39939" name="TextBox 4"/>
          <p:cNvSpPr txBox="1">
            <a:spLocks noChangeArrowheads="1"/>
          </p:cNvSpPr>
          <p:nvPr/>
        </p:nvSpPr>
        <p:spPr bwMode="auto">
          <a:xfrm>
            <a:off x="395288" y="3573463"/>
            <a:ext cx="8208962" cy="9223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chemeClr val="bg1"/>
                </a:solidFill>
              </a:rPr>
              <a:t>Черный текст на белом фоне</a:t>
            </a:r>
          </a:p>
          <a:p>
            <a:pPr algn="ctr"/>
            <a:r>
              <a:rPr lang="ru-RU" sz="1400">
                <a:solidFill>
                  <a:schemeClr val="bg1"/>
                </a:solidFill>
              </a:rPr>
              <a:t>Можно добавить разнообразия, например: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388" y="333375"/>
            <a:ext cx="8713787" cy="378460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ru-RU" sz="2400" dirty="0">
                <a:latin typeface="Arial" pitchFamily="34" charset="0"/>
              </a:rPr>
              <a:t>Избегайте наличия слайдов с текстом! Оставьте слова </a:t>
            </a:r>
            <a:r>
              <a:rPr lang="ru-RU" sz="2400" dirty="0" smtClean="0">
                <a:latin typeface="Arial" pitchFamily="34" charset="0"/>
              </a:rPr>
              <a:t>себе</a:t>
            </a:r>
            <a:r>
              <a:rPr lang="ru-RU" sz="2400" dirty="0">
                <a:latin typeface="Arial" pitchFamily="34" charset="0"/>
                <a:sym typeface="Wingdings" pitchFamily="2" charset="2"/>
              </a:rPr>
              <a:t>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2400" dirty="0">
                <a:latin typeface="Arial" pitchFamily="34" charset="0"/>
                <a:sym typeface="Wingdings" pitchFamily="2" charset="2"/>
              </a:rPr>
              <a:t>На слайдах лучше размещать рисунки, таблицы, диаграммы, фотографии! Пояснения к которым рассказывать самостоятельно, НО:</a:t>
            </a:r>
          </a:p>
          <a:p>
            <a:pPr>
              <a:defRPr/>
            </a:pPr>
            <a:r>
              <a:rPr lang="ru-RU" sz="2400" dirty="0">
                <a:latin typeface="Arial" pitchFamily="34" charset="0"/>
                <a:sym typeface="Wingdings" pitchFamily="2" charset="2"/>
              </a:rPr>
              <a:t>НЕ ЗАБУДЬ: 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2400" dirty="0">
                <a:latin typeface="Arial" pitchFamily="34" charset="0"/>
                <a:sym typeface="Wingdings" pitchFamily="2" charset="2"/>
              </a:rPr>
              <a:t>Рисунки должны быть подписаны снизу с указанием номера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2400" dirty="0">
                <a:latin typeface="Arial" pitchFamily="34" charset="0"/>
                <a:sym typeface="Wingdings" pitchFamily="2" charset="2"/>
              </a:rPr>
              <a:t>Таблицы должны быть подписаны сверху, с указанием номера</a:t>
            </a:r>
            <a:endParaRPr lang="ru-RU" sz="2400" dirty="0">
              <a:latin typeface="Arial" pitchFamily="34" charset="0"/>
            </a:endParaRPr>
          </a:p>
        </p:txBody>
      </p:sp>
      <p:sp>
        <p:nvSpPr>
          <p:cNvPr id="43012" name="TextBox 1"/>
          <p:cNvSpPr txBox="1">
            <a:spLocks noChangeArrowheads="1"/>
          </p:cNvSpPr>
          <p:nvPr/>
        </p:nvSpPr>
        <p:spPr bwMode="auto">
          <a:xfrm>
            <a:off x="34925" y="6165850"/>
            <a:ext cx="852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Рис.1</a:t>
            </a:r>
            <a:r>
              <a:rPr lang="ru-RU"/>
              <a:t>.</a:t>
            </a:r>
          </a:p>
        </p:txBody>
      </p:sp>
      <p:graphicFrame>
        <p:nvGraphicFramePr>
          <p:cNvPr id="10" name="Group 106"/>
          <p:cNvGraphicFramePr>
            <a:graphicFrameLocks/>
          </p:cNvGraphicFramePr>
          <p:nvPr/>
        </p:nvGraphicFramePr>
        <p:xfrm>
          <a:off x="3708400" y="4667250"/>
          <a:ext cx="5316538" cy="1223963"/>
        </p:xfrm>
        <a:graphic>
          <a:graphicData uri="http://schemas.openxmlformats.org/drawingml/2006/table">
            <a:tbl>
              <a:tblPr/>
              <a:tblGrid>
                <a:gridCol w="503977"/>
                <a:gridCol w="1622838"/>
                <a:gridCol w="858540"/>
                <a:gridCol w="1267274"/>
                <a:gridCol w="1063909"/>
              </a:tblGrid>
              <a:tr h="9031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п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п</a:t>
                      </a:r>
                    </a:p>
                  </a:txBody>
                  <a:tcPr marL="91426" marR="91426" marT="45687" marB="4568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Мероприятия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(методы - виды деятельности) </a:t>
                      </a:r>
                    </a:p>
                  </a:txBody>
                  <a:tcPr marL="91426" marR="91426" marT="45687" marB="4568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Сроки </a:t>
                      </a:r>
                    </a:p>
                  </a:txBody>
                  <a:tcPr marL="91426" marR="91426" marT="45687" marB="4568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Ответственный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marL="91426" marR="91426" marT="45687" marB="4568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Ресурсы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материа-лы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91426" marR="91426" marT="45687" marB="4568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208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26" marR="91426" marT="45687" marB="4568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26" marR="91426" marT="45687" marB="4568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26" marR="91426" marT="45687" marB="4568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26" marR="91426" marT="45687" marB="4568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26" marR="91426" marT="45687" marB="4568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3033" name="TextBox 10"/>
          <p:cNvSpPr txBox="1">
            <a:spLocks noChangeArrowheads="1"/>
          </p:cNvSpPr>
          <p:nvPr/>
        </p:nvSpPr>
        <p:spPr bwMode="auto">
          <a:xfrm>
            <a:off x="3779838" y="4117975"/>
            <a:ext cx="525621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/>
              <a:t>Таблица 1</a:t>
            </a:r>
          </a:p>
          <a:p>
            <a:pPr algn="ctr"/>
            <a:r>
              <a:rPr lang="ru-RU" sz="1600"/>
              <a:t>Этапы работы над проектом</a:t>
            </a:r>
          </a:p>
          <a:p>
            <a:endParaRPr lang="ru-RU"/>
          </a:p>
        </p:txBody>
      </p:sp>
      <p:pic>
        <p:nvPicPr>
          <p:cNvPr id="9" name="Содержимое 3" descr="http://caringmother.ru/uploads/posts/2014-10/1413959034_eye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77072"/>
            <a:ext cx="302433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288" y="620713"/>
            <a:ext cx="8353425" cy="5078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latin typeface="Arial" pitchFamily="34" charset="0"/>
              </a:rPr>
              <a:t>ЭТАПЫ выступления</a:t>
            </a:r>
          </a:p>
          <a:p>
            <a:pPr algn="ctr">
              <a:defRPr/>
            </a:pPr>
            <a:endParaRPr lang="ru-RU" sz="3600" dirty="0">
              <a:latin typeface="Arial" pitchFamily="34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3600" dirty="0">
                <a:latin typeface="Arial" pitchFamily="34" charset="0"/>
              </a:rPr>
              <a:t>Приветствие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3600" dirty="0">
                <a:latin typeface="Arial" pitchFamily="34" charset="0"/>
              </a:rPr>
              <a:t>Актуальность, новизна (введение)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3600" dirty="0">
                <a:latin typeface="Arial" pitchFamily="34" charset="0"/>
              </a:rPr>
              <a:t>Цель и задачи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3600" dirty="0">
                <a:latin typeface="Arial" pitchFamily="34" charset="0"/>
              </a:rPr>
              <a:t>Объем и методы исследования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3600" dirty="0">
                <a:latin typeface="Arial" pitchFamily="34" charset="0"/>
              </a:rPr>
              <a:t>Результаты работы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3600" dirty="0">
                <a:latin typeface="Arial" pitchFamily="34" charset="0"/>
              </a:rPr>
              <a:t>Заключение. Выводы.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3600" dirty="0">
                <a:latin typeface="Arial" pitchFamily="34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469</Words>
  <Application>Microsoft Office PowerPoint</Application>
  <PresentationFormat>Экран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Оформление рукописи . Структура.</vt:lpstr>
      <vt:lpstr>Презентация. (max- 10)</vt:lpstr>
      <vt:lpstr>Презентация.</vt:lpstr>
      <vt:lpstr>Слайд 14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2016-01-31T12:08:25Z</dcterms:created>
  <dcterms:modified xsi:type="dcterms:W3CDTF">2016-01-31T12:56:55Z</dcterms:modified>
</cp:coreProperties>
</file>